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0"/>
  </p:normalViewPr>
  <p:slideViewPr>
    <p:cSldViewPr snapToGrid="0" snapToObjects="1">
      <p:cViewPr>
        <p:scale>
          <a:sx n="120" d="100"/>
          <a:sy n="120" d="100"/>
        </p:scale>
        <p:origin x="256"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6AF2DF-CF60-1D4B-BB82-1E9FAEBD5F92}" type="datetimeFigureOut">
              <a:rPr lang="en-US" smtClean="0"/>
              <a:t>12/11/17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2C23E5-A490-0B48-9ABD-EB3A825AE6F0}" type="slidenum">
              <a:rPr lang="en-US" smtClean="0"/>
              <a:t>‹#›</a:t>
            </a:fld>
            <a:endParaRPr lang="en-US"/>
          </a:p>
        </p:txBody>
      </p:sp>
    </p:spTree>
    <p:extLst>
      <p:ext uri="{BB962C8B-B14F-4D97-AF65-F5344CB8AC3E}">
        <p14:creationId xmlns:p14="http://schemas.microsoft.com/office/powerpoint/2010/main" val="530245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FCB67F-CC4B-0D4D-B53F-1D35A567E0C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763759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CB67F-CC4B-0D4D-B53F-1D35A567E0C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21421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CB67F-CC4B-0D4D-B53F-1D35A567E0C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5864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FCB67F-CC4B-0D4D-B53F-1D35A567E0C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99224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9FCB67F-CC4B-0D4D-B53F-1D35A567E0C3}" type="datetimeFigureOut">
              <a:rPr lang="en-US" smtClean="0"/>
              <a:t>12/11/17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406657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9FCB67F-CC4B-0D4D-B53F-1D35A567E0C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4504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9FCB67F-CC4B-0D4D-B53F-1D35A567E0C3}" type="datetimeFigureOut">
              <a:rPr lang="en-US" smtClean="0"/>
              <a:t>12/11/17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218282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FCB67F-CC4B-0D4D-B53F-1D35A567E0C3}" type="datetimeFigureOut">
              <a:rPr lang="en-US" smtClean="0"/>
              <a:t>12/11/17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56236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FCB67F-CC4B-0D4D-B53F-1D35A567E0C3}" type="datetimeFigureOut">
              <a:rPr lang="en-US" smtClean="0"/>
              <a:t>12/11/17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402003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CB67F-CC4B-0D4D-B53F-1D35A567E0C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280484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FCB67F-CC4B-0D4D-B53F-1D35A567E0C3}" type="datetimeFigureOut">
              <a:rPr lang="en-US" smtClean="0"/>
              <a:t>12/11/17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652977-A25F-C74D-82C6-DBB4600B9630}" type="slidenum">
              <a:rPr lang="en-US" smtClean="0"/>
              <a:t>‹#›</a:t>
            </a:fld>
            <a:endParaRPr lang="en-US"/>
          </a:p>
        </p:txBody>
      </p:sp>
    </p:spTree>
    <p:extLst>
      <p:ext uri="{BB962C8B-B14F-4D97-AF65-F5344CB8AC3E}">
        <p14:creationId xmlns:p14="http://schemas.microsoft.com/office/powerpoint/2010/main" val="11757683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CB67F-CC4B-0D4D-B53F-1D35A567E0C3}" type="datetimeFigureOut">
              <a:rPr lang="en-US" smtClean="0"/>
              <a:t>12/11/17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652977-A25F-C74D-82C6-DBB4600B9630}" type="slidenum">
              <a:rPr lang="en-US" smtClean="0"/>
              <a:t>‹#›</a:t>
            </a:fld>
            <a:endParaRPr lang="en-US"/>
          </a:p>
        </p:txBody>
      </p:sp>
    </p:spTree>
    <p:extLst>
      <p:ext uri="{BB962C8B-B14F-4D97-AF65-F5344CB8AC3E}">
        <p14:creationId xmlns:p14="http://schemas.microsoft.com/office/powerpoint/2010/main" val="240897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s://ippromek.shinyapps.io/Time_Gained_in_Fligh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png"/><Relationship Id="rId6" Type="http://schemas.openxmlformats.org/officeDocument/2006/relationships/image" Target="../media/image8.tiff"/><Relationship Id="rId7" Type="http://schemas.openxmlformats.org/officeDocument/2006/relationships/image" Target="../media/image9.png"/><Relationship Id="rId8"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1012371"/>
            <a:ext cx="9144000" cy="4245429"/>
          </a:xfrm>
        </p:spPr>
        <p:txBody>
          <a:bodyPr/>
          <a:lstStyle/>
          <a:p>
            <a:r>
              <a:rPr lang="en-US" b="1" dirty="0"/>
              <a:t>Airline on-time </a:t>
            </a:r>
            <a:r>
              <a:rPr lang="en-US" b="1" dirty="0" smtClean="0"/>
              <a:t>performance</a:t>
            </a:r>
          </a:p>
          <a:p>
            <a:r>
              <a:rPr lang="en-US" b="1" i="1" dirty="0"/>
              <a:t>Oleg </a:t>
            </a:r>
            <a:r>
              <a:rPr lang="en-US" b="1" i="1" dirty="0" err="1"/>
              <a:t>Baydakov</a:t>
            </a:r>
            <a:endParaRPr lang="en-US" b="1" dirty="0"/>
          </a:p>
          <a:p>
            <a:r>
              <a:rPr lang="en-US" b="1" i="1" dirty="0"/>
              <a:t>December 10, 2017</a:t>
            </a:r>
            <a:endParaRPr lang="en-US" b="1" dirty="0"/>
          </a:p>
          <a:p>
            <a:endParaRPr lang="en-US" dirty="0"/>
          </a:p>
        </p:txBody>
      </p:sp>
      <p:pic>
        <p:nvPicPr>
          <p:cNvPr id="4" name="Picture 3"/>
          <p:cNvPicPr>
            <a:picLocks noChangeAspect="1"/>
          </p:cNvPicPr>
          <p:nvPr/>
        </p:nvPicPr>
        <p:blipFill>
          <a:blip r:embed="rId2"/>
          <a:stretch>
            <a:fillRect/>
          </a:stretch>
        </p:blipFill>
        <p:spPr>
          <a:xfrm>
            <a:off x="3113314" y="2612570"/>
            <a:ext cx="6154057" cy="3461657"/>
          </a:xfrm>
          <a:prstGeom prst="rect">
            <a:avLst/>
          </a:prstGeom>
        </p:spPr>
      </p:pic>
    </p:spTree>
    <p:extLst>
      <p:ext uri="{BB962C8B-B14F-4D97-AF65-F5344CB8AC3E}">
        <p14:creationId xmlns:p14="http://schemas.microsoft.com/office/powerpoint/2010/main" val="12812580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1487" y="207963"/>
            <a:ext cx="4548188" cy="592138"/>
          </a:xfrm>
        </p:spPr>
        <p:txBody>
          <a:bodyPr>
            <a:normAutofit fontScale="90000"/>
          </a:bodyPr>
          <a:lstStyle/>
          <a:p>
            <a:r>
              <a:rPr lang="en-US" dirty="0" smtClean="0"/>
              <a:t>Model performance</a:t>
            </a:r>
            <a:endParaRPr lang="en-US" dirty="0"/>
          </a:p>
        </p:txBody>
      </p:sp>
      <p:pic>
        <p:nvPicPr>
          <p:cNvPr id="5" name="Picture 4"/>
          <p:cNvPicPr>
            <a:picLocks noChangeAspect="1"/>
          </p:cNvPicPr>
          <p:nvPr/>
        </p:nvPicPr>
        <p:blipFill>
          <a:blip r:embed="rId2"/>
          <a:stretch>
            <a:fillRect/>
          </a:stretch>
        </p:blipFill>
        <p:spPr>
          <a:xfrm>
            <a:off x="0" y="904876"/>
            <a:ext cx="6091650" cy="3838574"/>
          </a:xfrm>
          <a:prstGeom prst="rect">
            <a:avLst/>
          </a:prstGeom>
        </p:spPr>
      </p:pic>
      <p:pic>
        <p:nvPicPr>
          <p:cNvPr id="6" name="Picture 5"/>
          <p:cNvPicPr>
            <a:picLocks noChangeAspect="1"/>
          </p:cNvPicPr>
          <p:nvPr/>
        </p:nvPicPr>
        <p:blipFill>
          <a:blip r:embed="rId3"/>
          <a:stretch>
            <a:fillRect/>
          </a:stretch>
        </p:blipFill>
        <p:spPr>
          <a:xfrm>
            <a:off x="5979671" y="904876"/>
            <a:ext cx="6057435" cy="4109522"/>
          </a:xfrm>
          <a:prstGeom prst="rect">
            <a:avLst/>
          </a:prstGeom>
        </p:spPr>
      </p:pic>
      <p:sp>
        <p:nvSpPr>
          <p:cNvPr id="7" name="TextBox 6"/>
          <p:cNvSpPr txBox="1"/>
          <p:nvPr/>
        </p:nvSpPr>
        <p:spPr>
          <a:xfrm>
            <a:off x="1052513" y="6174343"/>
            <a:ext cx="9658350" cy="369332"/>
          </a:xfrm>
          <a:prstGeom prst="rect">
            <a:avLst/>
          </a:prstGeom>
          <a:noFill/>
        </p:spPr>
        <p:txBody>
          <a:bodyPr wrap="square" rtlCol="0">
            <a:spAutoFit/>
          </a:bodyPr>
          <a:lstStyle/>
          <a:p>
            <a:r>
              <a:rPr lang="en-US" dirty="0" smtClean="0"/>
              <a:t>* All scripts and technical details can be found in the attached </a:t>
            </a:r>
            <a:r>
              <a:rPr lang="en-US" dirty="0" err="1" smtClean="0"/>
              <a:t>Rmd</a:t>
            </a:r>
            <a:r>
              <a:rPr lang="en-US" dirty="0" smtClean="0"/>
              <a:t> file</a:t>
            </a:r>
            <a:endParaRPr lang="en-US" dirty="0"/>
          </a:p>
        </p:txBody>
      </p:sp>
    </p:spTree>
    <p:extLst>
      <p:ext uri="{BB962C8B-B14F-4D97-AF65-F5344CB8AC3E}">
        <p14:creationId xmlns:p14="http://schemas.microsoft.com/office/powerpoint/2010/main" val="124917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99" y="136526"/>
            <a:ext cx="7348538" cy="577850"/>
          </a:xfrm>
        </p:spPr>
        <p:txBody>
          <a:bodyPr>
            <a:normAutofit fontScale="90000"/>
          </a:bodyPr>
          <a:lstStyle/>
          <a:p>
            <a:r>
              <a:rPr lang="en-US" dirty="0" smtClean="0"/>
              <a:t>Model deployment </a:t>
            </a:r>
            <a:r>
              <a:rPr lang="en-US" smtClean="0"/>
              <a:t>to production</a:t>
            </a:r>
            <a:endParaRPr lang="en-US" dirty="0"/>
          </a:p>
        </p:txBody>
      </p:sp>
      <p:sp>
        <p:nvSpPr>
          <p:cNvPr id="3" name="Content Placeholder 2"/>
          <p:cNvSpPr>
            <a:spLocks noGrp="1"/>
          </p:cNvSpPr>
          <p:nvPr>
            <p:ph idx="1"/>
          </p:nvPr>
        </p:nvSpPr>
        <p:spPr>
          <a:xfrm>
            <a:off x="1859755" y="714376"/>
            <a:ext cx="8963025" cy="446088"/>
          </a:xfrm>
        </p:spPr>
        <p:txBody>
          <a:bodyPr>
            <a:normAutofit fontScale="92500" lnSpcReduction="10000"/>
          </a:bodyPr>
          <a:lstStyle/>
          <a:p>
            <a:pPr marL="0" indent="0">
              <a:buNone/>
            </a:pPr>
            <a:r>
              <a:rPr lang="en-US" dirty="0" smtClean="0"/>
              <a:t>Create interactive dashboard as wrapper on the top of the model</a:t>
            </a:r>
            <a:endParaRPr lang="en-US" dirty="0"/>
          </a:p>
        </p:txBody>
      </p:sp>
      <p:pic>
        <p:nvPicPr>
          <p:cNvPr id="4" name="Picture 3"/>
          <p:cNvPicPr>
            <a:picLocks noChangeAspect="1"/>
          </p:cNvPicPr>
          <p:nvPr/>
        </p:nvPicPr>
        <p:blipFill>
          <a:blip r:embed="rId2"/>
          <a:stretch>
            <a:fillRect/>
          </a:stretch>
        </p:blipFill>
        <p:spPr>
          <a:xfrm>
            <a:off x="842962" y="1160464"/>
            <a:ext cx="10534650" cy="5191536"/>
          </a:xfrm>
          <a:prstGeom prst="rect">
            <a:avLst/>
          </a:prstGeom>
        </p:spPr>
      </p:pic>
      <p:sp>
        <p:nvSpPr>
          <p:cNvPr id="5" name="TextBox 4"/>
          <p:cNvSpPr txBox="1"/>
          <p:nvPr/>
        </p:nvSpPr>
        <p:spPr>
          <a:xfrm>
            <a:off x="966788" y="6428756"/>
            <a:ext cx="9658350" cy="369332"/>
          </a:xfrm>
          <a:prstGeom prst="rect">
            <a:avLst/>
          </a:prstGeom>
          <a:noFill/>
        </p:spPr>
        <p:txBody>
          <a:bodyPr wrap="square" rtlCol="0">
            <a:spAutoFit/>
          </a:bodyPr>
          <a:lstStyle/>
          <a:p>
            <a:r>
              <a:rPr lang="en-US" dirty="0" smtClean="0"/>
              <a:t>* Click the link to open full function dashboard - </a:t>
            </a:r>
            <a:r>
              <a:rPr lang="en-US" dirty="0" smtClean="0">
                <a:hlinkClick r:id="rId3"/>
              </a:rPr>
              <a:t>Link</a:t>
            </a:r>
            <a:r>
              <a:rPr lang="en-US" dirty="0" smtClean="0"/>
              <a:t> </a:t>
            </a:r>
            <a:endParaRPr lang="en-US" dirty="0"/>
          </a:p>
        </p:txBody>
      </p:sp>
    </p:spTree>
    <p:extLst>
      <p:ext uri="{BB962C8B-B14F-4D97-AF65-F5344CB8AC3E}">
        <p14:creationId xmlns:p14="http://schemas.microsoft.com/office/powerpoint/2010/main" val="1804443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34988"/>
          </a:xfrm>
        </p:spPr>
        <p:txBody>
          <a:bodyPr>
            <a:normAutofit fontScale="90000"/>
          </a:bodyPr>
          <a:lstStyle/>
          <a:p>
            <a:r>
              <a:rPr lang="en-US" dirty="0" smtClean="0"/>
              <a:t>Summary</a:t>
            </a:r>
            <a:endParaRPr lang="en-US" dirty="0"/>
          </a:p>
        </p:txBody>
      </p:sp>
      <p:sp>
        <p:nvSpPr>
          <p:cNvPr id="3" name="Content Placeholder 2"/>
          <p:cNvSpPr>
            <a:spLocks noGrp="1"/>
          </p:cNvSpPr>
          <p:nvPr>
            <p:ph idx="1"/>
          </p:nvPr>
        </p:nvSpPr>
        <p:spPr>
          <a:xfrm>
            <a:off x="838200" y="1042988"/>
            <a:ext cx="10515600" cy="5133975"/>
          </a:xfrm>
        </p:spPr>
        <p:txBody>
          <a:bodyPr>
            <a:normAutofit fontScale="92500" lnSpcReduction="10000"/>
          </a:bodyPr>
          <a:lstStyle/>
          <a:p>
            <a:r>
              <a:rPr lang="en-US" dirty="0"/>
              <a:t>The objective of our analysis was to investigate whether certain carriers gained time after a departure delay. We built a simplistic linear model against a subset of the data and then validated the model against a hold out group. Finally, we assessed the model against an out of time sample within the the whole dataset and created the </a:t>
            </a:r>
            <a:r>
              <a:rPr lang="en-US" dirty="0" err="1"/>
              <a:t>interective</a:t>
            </a:r>
            <a:r>
              <a:rPr lang="en-US" dirty="0"/>
              <a:t> dashboard to deploy the model to production</a:t>
            </a:r>
          </a:p>
          <a:p>
            <a:r>
              <a:rPr lang="en-US" dirty="0"/>
              <a:t>We found that distance was the most significant predictor of gained time. The longer the flight, the more time gained. We also found that carrier effects were significant, but less so than distance. Certain carriers had significant positive effects, which is evidence that some carriers gain time after a departure delay.</a:t>
            </a:r>
          </a:p>
          <a:p>
            <a:r>
              <a:rPr lang="en-US" dirty="0"/>
              <a:t>This model included only a few predictors and used a simple form. More sophisticated models using more predictors (e.g. adjusting for weather) might lead to more conclusive results. However, given the weak fit of this model the level of opportunity is questionable.</a:t>
            </a:r>
          </a:p>
          <a:p>
            <a:endParaRPr lang="en-US" dirty="0"/>
          </a:p>
        </p:txBody>
      </p:sp>
    </p:spTree>
    <p:extLst>
      <p:ext uri="{BB962C8B-B14F-4D97-AF65-F5344CB8AC3E}">
        <p14:creationId xmlns:p14="http://schemas.microsoft.com/office/powerpoint/2010/main" val="149673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2251"/>
            <a:ext cx="10515600" cy="520700"/>
          </a:xfrm>
        </p:spPr>
        <p:txBody>
          <a:bodyPr>
            <a:normAutofit fontScale="90000"/>
          </a:bodyPr>
          <a:lstStyle/>
          <a:p>
            <a:r>
              <a:rPr lang="en-US" dirty="0" smtClean="0"/>
              <a:t>Next Steps</a:t>
            </a:r>
            <a:endParaRPr lang="en-US" dirty="0"/>
          </a:p>
        </p:txBody>
      </p:sp>
      <p:sp>
        <p:nvSpPr>
          <p:cNvPr id="3" name="Content Placeholder 2"/>
          <p:cNvSpPr>
            <a:spLocks noGrp="1"/>
          </p:cNvSpPr>
          <p:nvPr>
            <p:ph idx="1"/>
          </p:nvPr>
        </p:nvSpPr>
        <p:spPr>
          <a:xfrm>
            <a:off x="666750" y="896937"/>
            <a:ext cx="10515600" cy="4351338"/>
          </a:xfrm>
        </p:spPr>
        <p:txBody>
          <a:bodyPr>
            <a:normAutofit fontScale="92500" lnSpcReduction="20000"/>
          </a:bodyPr>
          <a:lstStyle/>
          <a:p>
            <a:r>
              <a:rPr lang="en-US" dirty="0"/>
              <a:t>Transform the dataset to graph format (Spark </a:t>
            </a:r>
            <a:r>
              <a:rPr lang="en-US" dirty="0" err="1"/>
              <a:t>GraphX</a:t>
            </a:r>
            <a:r>
              <a:rPr lang="en-US" dirty="0"/>
              <a:t> </a:t>
            </a:r>
            <a:r>
              <a:rPr lang="en-US" dirty="0" err="1"/>
              <a:t>DataFrames</a:t>
            </a:r>
            <a:r>
              <a:rPr lang="en-US" dirty="0"/>
              <a:t>) using departure and arrival airports as a </a:t>
            </a:r>
            <a:r>
              <a:rPr lang="en-US" dirty="0" err="1"/>
              <a:t>grpah</a:t>
            </a:r>
            <a:r>
              <a:rPr lang="en-US" dirty="0"/>
              <a:t> vertexes and flights as the edges with metadata attachments (weather, delays </a:t>
            </a:r>
            <a:r>
              <a:rPr lang="en-US" dirty="0" err="1"/>
              <a:t>etc</a:t>
            </a:r>
            <a:r>
              <a:rPr lang="en-US" dirty="0"/>
              <a:t>).</a:t>
            </a:r>
          </a:p>
          <a:p>
            <a:r>
              <a:rPr lang="en-US" dirty="0"/>
              <a:t>Run PageRank algorithm by counting the number and quality of flights to a airport to determine a rough estimate of how important the airport is</a:t>
            </a:r>
            <a:br>
              <a:rPr lang="en-US" dirty="0"/>
            </a:br>
            <a:endParaRPr lang="en-US" dirty="0"/>
          </a:p>
          <a:p>
            <a:r>
              <a:rPr lang="en-US" dirty="0"/>
              <a:t>Take top 5 most important airports and calculate the most common destinations in the dataset from airport to airport to . We can do this by performing a grouping operator and adding the edge counts together. This will yield a new graph except each edge will now be the sum of all of the semantically same edges</a:t>
            </a:r>
          </a:p>
          <a:p>
            <a:r>
              <a:rPr lang="en-US" dirty="0"/>
              <a:t>Evaluate what impact the delays has on the departures from the same airport by calculating vertex “In Degrees”" and “Out Degrees”"</a:t>
            </a:r>
          </a:p>
          <a:p>
            <a:endParaRPr lang="en-US" dirty="0"/>
          </a:p>
        </p:txBody>
      </p:sp>
      <p:pic>
        <p:nvPicPr>
          <p:cNvPr id="5" name="Picture 4"/>
          <p:cNvPicPr>
            <a:picLocks noChangeAspect="1"/>
          </p:cNvPicPr>
          <p:nvPr/>
        </p:nvPicPr>
        <p:blipFill>
          <a:blip r:embed="rId2"/>
          <a:stretch>
            <a:fillRect/>
          </a:stretch>
        </p:blipFill>
        <p:spPr>
          <a:xfrm>
            <a:off x="6838950" y="5106987"/>
            <a:ext cx="4833938" cy="1656071"/>
          </a:xfrm>
          <a:prstGeom prst="rect">
            <a:avLst/>
          </a:prstGeom>
        </p:spPr>
      </p:pic>
    </p:spTree>
    <p:extLst>
      <p:ext uri="{BB962C8B-B14F-4D97-AF65-F5344CB8AC3E}">
        <p14:creationId xmlns:p14="http://schemas.microsoft.com/office/powerpoint/2010/main" val="2072563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8343"/>
            <a:ext cx="10515600" cy="628877"/>
          </a:xfrm>
        </p:spPr>
        <p:txBody>
          <a:bodyPr>
            <a:noAutofit/>
          </a:bodyPr>
          <a:lstStyle/>
          <a:p>
            <a:pPr algn="ctr"/>
            <a:r>
              <a:rPr lang="en-US" u="sng" dirty="0" smtClean="0"/>
              <a:t>Presentation content</a:t>
            </a:r>
            <a:endParaRPr lang="en-US" u="sng" dirty="0"/>
          </a:p>
        </p:txBody>
      </p:sp>
      <p:sp>
        <p:nvSpPr>
          <p:cNvPr id="3" name="Content Placeholder 2"/>
          <p:cNvSpPr>
            <a:spLocks noGrp="1"/>
          </p:cNvSpPr>
          <p:nvPr>
            <p:ph idx="1"/>
          </p:nvPr>
        </p:nvSpPr>
        <p:spPr>
          <a:xfrm>
            <a:off x="642257" y="1139825"/>
            <a:ext cx="11125200" cy="4518025"/>
          </a:xfrm>
        </p:spPr>
        <p:txBody>
          <a:bodyPr>
            <a:normAutofit/>
          </a:bodyPr>
          <a:lstStyle/>
          <a:p>
            <a:r>
              <a:rPr lang="en-US" sz="4000" dirty="0" smtClean="0"/>
              <a:t>Introduction </a:t>
            </a:r>
            <a:r>
              <a:rPr lang="mr-IN" sz="4000" dirty="0" smtClean="0"/>
              <a:t>–</a:t>
            </a:r>
            <a:r>
              <a:rPr lang="en-US" sz="4000" dirty="0" smtClean="0"/>
              <a:t> business problem understanding</a:t>
            </a:r>
          </a:p>
          <a:p>
            <a:r>
              <a:rPr lang="en-US" sz="4000" dirty="0" smtClean="0"/>
              <a:t>Technical architecture design</a:t>
            </a:r>
          </a:p>
          <a:p>
            <a:r>
              <a:rPr lang="en-US" sz="4000" dirty="0" smtClean="0"/>
              <a:t>Data acquisition and processing</a:t>
            </a:r>
          </a:p>
          <a:p>
            <a:r>
              <a:rPr lang="en-US" sz="4000" dirty="0" smtClean="0"/>
              <a:t>Modeling testing and performance evaluation</a:t>
            </a:r>
          </a:p>
          <a:p>
            <a:r>
              <a:rPr lang="en-US" sz="4000" dirty="0" smtClean="0"/>
              <a:t>Model deployment to production</a:t>
            </a:r>
          </a:p>
          <a:p>
            <a:r>
              <a:rPr lang="en-US" sz="4000" dirty="0" smtClean="0"/>
              <a:t>Summary and Next steps</a:t>
            </a:r>
            <a:endParaRPr lang="en-US" sz="4000" dirty="0"/>
          </a:p>
        </p:txBody>
      </p:sp>
      <p:pic>
        <p:nvPicPr>
          <p:cNvPr id="4" name="Picture 3"/>
          <p:cNvPicPr>
            <a:picLocks noChangeAspect="1"/>
          </p:cNvPicPr>
          <p:nvPr/>
        </p:nvPicPr>
        <p:blipFill>
          <a:blip r:embed="rId2"/>
          <a:stretch>
            <a:fillRect/>
          </a:stretch>
        </p:blipFill>
        <p:spPr>
          <a:xfrm>
            <a:off x="7043056" y="4528457"/>
            <a:ext cx="4463143" cy="2031093"/>
          </a:xfrm>
          <a:prstGeom prst="rect">
            <a:avLst/>
          </a:prstGeom>
        </p:spPr>
      </p:pic>
    </p:spTree>
    <p:extLst>
      <p:ext uri="{BB962C8B-B14F-4D97-AF65-F5344CB8AC3E}">
        <p14:creationId xmlns:p14="http://schemas.microsoft.com/office/powerpoint/2010/main" val="179245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56104"/>
          </a:xfrm>
        </p:spPr>
        <p:txBody>
          <a:bodyPr/>
          <a:lstStyle/>
          <a:p>
            <a:r>
              <a:rPr lang="en-US" dirty="0" smtClean="0"/>
              <a:t>Introduction</a:t>
            </a:r>
            <a:endParaRPr lang="en-US" dirty="0"/>
          </a:p>
        </p:txBody>
      </p:sp>
      <p:sp>
        <p:nvSpPr>
          <p:cNvPr id="3" name="Content Placeholder 2"/>
          <p:cNvSpPr>
            <a:spLocks noGrp="1"/>
          </p:cNvSpPr>
          <p:nvPr>
            <p:ph idx="1"/>
          </p:nvPr>
        </p:nvSpPr>
        <p:spPr>
          <a:xfrm>
            <a:off x="838200" y="1121230"/>
            <a:ext cx="10515600" cy="4351338"/>
          </a:xfrm>
        </p:spPr>
        <p:txBody>
          <a:bodyPr/>
          <a:lstStyle/>
          <a:p>
            <a:r>
              <a:rPr lang="en-US" b="1" dirty="0" smtClean="0">
                <a:effectLst/>
              </a:rPr>
              <a:t>The goal of the project</a:t>
            </a:r>
            <a:r>
              <a:rPr lang="en-US" dirty="0" smtClean="0">
                <a:effectLst/>
              </a:rPr>
              <a:t> is to execute data science exploration steps against flights data and create a regression model to predict what flight will be delayed</a:t>
            </a:r>
          </a:p>
          <a:p>
            <a:r>
              <a:rPr lang="en-US" dirty="0" smtClean="0">
                <a:effectLst/>
              </a:rPr>
              <a:t>The data consists of flight arrival and departure details for all commercial flights within the USA, from October 1987 to April 2008.</a:t>
            </a:r>
          </a:p>
          <a:p>
            <a:r>
              <a:rPr lang="en-US" dirty="0" smtClean="0">
                <a:effectLst/>
              </a:rPr>
              <a:t>For my analysis I will be using data for 2007-2008 years only. Data for 2007 will be </a:t>
            </a:r>
            <a:r>
              <a:rPr lang="en-US" dirty="0" err="1" smtClean="0">
                <a:effectLst/>
              </a:rPr>
              <a:t>splitted</a:t>
            </a:r>
            <a:r>
              <a:rPr lang="en-US" dirty="0" smtClean="0">
                <a:effectLst/>
              </a:rPr>
              <a:t> into training and validation sets, data for 2008 will serve as validation set to evaluate the model performance</a:t>
            </a:r>
          </a:p>
        </p:txBody>
      </p:sp>
      <p:pic>
        <p:nvPicPr>
          <p:cNvPr id="4" name="Picture 3"/>
          <p:cNvPicPr>
            <a:picLocks noChangeAspect="1"/>
          </p:cNvPicPr>
          <p:nvPr/>
        </p:nvPicPr>
        <p:blipFill>
          <a:blip r:embed="rId2"/>
          <a:stretch>
            <a:fillRect/>
          </a:stretch>
        </p:blipFill>
        <p:spPr>
          <a:xfrm>
            <a:off x="4304393" y="4583114"/>
            <a:ext cx="3822700" cy="2120900"/>
          </a:xfrm>
          <a:prstGeom prst="rect">
            <a:avLst/>
          </a:prstGeom>
        </p:spPr>
      </p:pic>
    </p:spTree>
    <p:extLst>
      <p:ext uri="{BB962C8B-B14F-4D97-AF65-F5344CB8AC3E}">
        <p14:creationId xmlns:p14="http://schemas.microsoft.com/office/powerpoint/2010/main" val="198697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902" y="106687"/>
            <a:ext cx="10515600" cy="1325563"/>
          </a:xfrm>
        </p:spPr>
        <p:txBody>
          <a:bodyPr/>
          <a:lstStyle/>
          <a:p>
            <a:pPr algn="ctr"/>
            <a:r>
              <a:rPr lang="en-US" dirty="0" smtClean="0"/>
              <a:t>Technical architecture design</a:t>
            </a:r>
            <a:endParaRPr lang="en-US" dirty="0" smtClean="0"/>
          </a:p>
        </p:txBody>
      </p:sp>
      <p:pic>
        <p:nvPicPr>
          <p:cNvPr id="4" name="Content Placeholder 3"/>
          <p:cNvPicPr>
            <a:picLocks noGrp="1" noChangeAspect="1"/>
          </p:cNvPicPr>
          <p:nvPr>
            <p:ph idx="1"/>
          </p:nvPr>
        </p:nvPicPr>
        <p:blipFill>
          <a:blip r:embed="rId2"/>
          <a:stretch>
            <a:fillRect/>
          </a:stretch>
        </p:blipFill>
        <p:spPr>
          <a:xfrm>
            <a:off x="143568" y="3265743"/>
            <a:ext cx="1389263" cy="1040606"/>
          </a:xfrm>
          <a:prstGeom prst="rect">
            <a:avLst/>
          </a:prstGeom>
        </p:spPr>
      </p:pic>
      <p:pic>
        <p:nvPicPr>
          <p:cNvPr id="5" name="Picture 4"/>
          <p:cNvPicPr>
            <a:picLocks noChangeAspect="1"/>
          </p:cNvPicPr>
          <p:nvPr/>
        </p:nvPicPr>
        <p:blipFill>
          <a:blip r:embed="rId3"/>
          <a:stretch>
            <a:fillRect/>
          </a:stretch>
        </p:blipFill>
        <p:spPr>
          <a:xfrm>
            <a:off x="1859438" y="1863171"/>
            <a:ext cx="1328058" cy="1230088"/>
          </a:xfrm>
          <a:prstGeom prst="rect">
            <a:avLst/>
          </a:prstGeom>
        </p:spPr>
      </p:pic>
      <p:sp>
        <p:nvSpPr>
          <p:cNvPr id="6" name="Rectangle 5"/>
          <p:cNvSpPr/>
          <p:nvPr/>
        </p:nvSpPr>
        <p:spPr>
          <a:xfrm>
            <a:off x="1731906" y="2856036"/>
            <a:ext cx="1775709" cy="21148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p:cNvSpPr/>
          <p:nvPr/>
        </p:nvSpPr>
        <p:spPr>
          <a:xfrm>
            <a:off x="1946560" y="3084296"/>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Topic #1</a:t>
            </a:r>
            <a:endParaRPr lang="en-US" dirty="0"/>
          </a:p>
        </p:txBody>
      </p:sp>
      <p:sp>
        <p:nvSpPr>
          <p:cNvPr id="8" name="Rectangle 7"/>
          <p:cNvSpPr/>
          <p:nvPr/>
        </p:nvSpPr>
        <p:spPr>
          <a:xfrm>
            <a:off x="1946559" y="3694066"/>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Topic #2</a:t>
            </a:r>
            <a:endParaRPr lang="en-US" dirty="0"/>
          </a:p>
        </p:txBody>
      </p:sp>
      <p:sp>
        <p:nvSpPr>
          <p:cNvPr id="9" name="Rectangle 8"/>
          <p:cNvSpPr/>
          <p:nvPr/>
        </p:nvSpPr>
        <p:spPr>
          <a:xfrm>
            <a:off x="1946559" y="4303836"/>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Topic #2</a:t>
            </a:r>
            <a:endParaRPr lang="en-US" dirty="0"/>
          </a:p>
        </p:txBody>
      </p:sp>
      <p:pic>
        <p:nvPicPr>
          <p:cNvPr id="10" name="Picture 9"/>
          <p:cNvPicPr>
            <a:picLocks noChangeAspect="1"/>
          </p:cNvPicPr>
          <p:nvPr/>
        </p:nvPicPr>
        <p:blipFill>
          <a:blip r:embed="rId4"/>
          <a:stretch>
            <a:fillRect/>
          </a:stretch>
        </p:blipFill>
        <p:spPr>
          <a:xfrm>
            <a:off x="5568544" y="5782621"/>
            <a:ext cx="1070317" cy="912917"/>
          </a:xfrm>
          <a:prstGeom prst="rect">
            <a:avLst/>
          </a:prstGeom>
        </p:spPr>
      </p:pic>
      <p:sp>
        <p:nvSpPr>
          <p:cNvPr id="11" name="Rectangle 10"/>
          <p:cNvSpPr/>
          <p:nvPr/>
        </p:nvSpPr>
        <p:spPr>
          <a:xfrm>
            <a:off x="4084060" y="4303836"/>
            <a:ext cx="3797472" cy="13700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Oval 11"/>
          <p:cNvSpPr/>
          <p:nvPr/>
        </p:nvSpPr>
        <p:spPr>
          <a:xfrm>
            <a:off x="4283135" y="4467149"/>
            <a:ext cx="1183809" cy="4798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Source</a:t>
            </a:r>
            <a:endParaRPr lang="en-US" dirty="0"/>
          </a:p>
        </p:txBody>
      </p:sp>
      <p:sp>
        <p:nvSpPr>
          <p:cNvPr id="13" name="Oval 12"/>
          <p:cNvSpPr/>
          <p:nvPr/>
        </p:nvSpPr>
        <p:spPr>
          <a:xfrm>
            <a:off x="6393872" y="4490012"/>
            <a:ext cx="1285533" cy="47985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Sink</a:t>
            </a:r>
            <a:endParaRPr lang="en-US" dirty="0"/>
          </a:p>
        </p:txBody>
      </p:sp>
      <p:pic>
        <p:nvPicPr>
          <p:cNvPr id="14" name="Picture 13"/>
          <p:cNvPicPr>
            <a:picLocks noChangeAspect="1"/>
          </p:cNvPicPr>
          <p:nvPr/>
        </p:nvPicPr>
        <p:blipFill>
          <a:blip r:embed="rId5"/>
          <a:stretch>
            <a:fillRect/>
          </a:stretch>
        </p:blipFill>
        <p:spPr>
          <a:xfrm>
            <a:off x="5214702" y="5116279"/>
            <a:ext cx="1778000" cy="495300"/>
          </a:xfrm>
          <a:prstGeom prst="rect">
            <a:avLst/>
          </a:prstGeom>
        </p:spPr>
      </p:pic>
      <p:cxnSp>
        <p:nvCxnSpPr>
          <p:cNvPr id="16" name="Straight Arrow Connector 15"/>
          <p:cNvCxnSpPr>
            <a:endCxn id="14" idx="1"/>
          </p:cNvCxnSpPr>
          <p:nvPr/>
        </p:nvCxnSpPr>
        <p:spPr>
          <a:xfrm>
            <a:off x="4875039" y="4969862"/>
            <a:ext cx="339663" cy="394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4" idx="3"/>
          </p:cNvCxnSpPr>
          <p:nvPr/>
        </p:nvCxnSpPr>
        <p:spPr>
          <a:xfrm flipV="1">
            <a:off x="6992702" y="4988870"/>
            <a:ext cx="217317" cy="375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486551" y="2992239"/>
            <a:ext cx="3529237" cy="30353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p:cNvSpPr/>
          <p:nvPr/>
        </p:nvSpPr>
        <p:spPr>
          <a:xfrm>
            <a:off x="8641668" y="3241355"/>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Raw</a:t>
            </a:r>
            <a:endParaRPr lang="en-US" dirty="0"/>
          </a:p>
        </p:txBody>
      </p:sp>
      <p:sp>
        <p:nvSpPr>
          <p:cNvPr id="22" name="Rectangle 21"/>
          <p:cNvSpPr/>
          <p:nvPr/>
        </p:nvSpPr>
        <p:spPr>
          <a:xfrm>
            <a:off x="8721409" y="4256983"/>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Decomposed</a:t>
            </a:r>
            <a:endParaRPr lang="en-US" dirty="0"/>
          </a:p>
        </p:txBody>
      </p:sp>
      <p:sp>
        <p:nvSpPr>
          <p:cNvPr id="23" name="Rectangle 22"/>
          <p:cNvSpPr/>
          <p:nvPr/>
        </p:nvSpPr>
        <p:spPr>
          <a:xfrm>
            <a:off x="8728119" y="5336307"/>
            <a:ext cx="1473933" cy="4463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Modelled</a:t>
            </a:r>
            <a:endParaRPr lang="en-US" dirty="0"/>
          </a:p>
        </p:txBody>
      </p:sp>
      <p:pic>
        <p:nvPicPr>
          <p:cNvPr id="24" name="Picture 23"/>
          <p:cNvPicPr>
            <a:picLocks noChangeAspect="1"/>
          </p:cNvPicPr>
          <p:nvPr/>
        </p:nvPicPr>
        <p:blipFill>
          <a:blip r:embed="rId6"/>
          <a:stretch>
            <a:fillRect/>
          </a:stretch>
        </p:blipFill>
        <p:spPr>
          <a:xfrm>
            <a:off x="5044870" y="2514693"/>
            <a:ext cx="1662710" cy="1229670"/>
          </a:xfrm>
          <a:prstGeom prst="rect">
            <a:avLst/>
          </a:prstGeom>
        </p:spPr>
      </p:pic>
      <p:pic>
        <p:nvPicPr>
          <p:cNvPr id="25" name="Picture 24"/>
          <p:cNvPicPr>
            <a:picLocks noChangeAspect="1"/>
          </p:cNvPicPr>
          <p:nvPr/>
        </p:nvPicPr>
        <p:blipFill>
          <a:blip r:embed="rId7"/>
          <a:stretch>
            <a:fillRect/>
          </a:stretch>
        </p:blipFill>
        <p:spPr>
          <a:xfrm>
            <a:off x="10660491" y="3026939"/>
            <a:ext cx="1234081" cy="300293"/>
          </a:xfrm>
          <a:prstGeom prst="rect">
            <a:avLst/>
          </a:prstGeom>
        </p:spPr>
      </p:pic>
      <p:sp>
        <p:nvSpPr>
          <p:cNvPr id="26" name="Rectangle 25"/>
          <p:cNvSpPr/>
          <p:nvPr/>
        </p:nvSpPr>
        <p:spPr>
          <a:xfrm>
            <a:off x="8560026" y="1766623"/>
            <a:ext cx="3382286" cy="6273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r"/>
            <a:r>
              <a:rPr lang="en-US" dirty="0" smtClean="0"/>
              <a:t>YARN Manager</a:t>
            </a:r>
            <a:endParaRPr lang="en-US" dirty="0"/>
          </a:p>
        </p:txBody>
      </p:sp>
      <p:pic>
        <p:nvPicPr>
          <p:cNvPr id="27" name="Picture 26"/>
          <p:cNvPicPr>
            <a:picLocks noChangeAspect="1"/>
          </p:cNvPicPr>
          <p:nvPr/>
        </p:nvPicPr>
        <p:blipFill>
          <a:blip r:embed="rId7"/>
          <a:stretch>
            <a:fillRect/>
          </a:stretch>
        </p:blipFill>
        <p:spPr>
          <a:xfrm>
            <a:off x="8641668" y="1891024"/>
            <a:ext cx="1234081" cy="300293"/>
          </a:xfrm>
          <a:prstGeom prst="rect">
            <a:avLst/>
          </a:prstGeom>
        </p:spPr>
      </p:pic>
      <p:cxnSp>
        <p:nvCxnSpPr>
          <p:cNvPr id="29" name="Straight Arrow Connector 28"/>
          <p:cNvCxnSpPr>
            <a:stCxn id="26" idx="1"/>
          </p:cNvCxnSpPr>
          <p:nvPr/>
        </p:nvCxnSpPr>
        <p:spPr>
          <a:xfrm flipH="1">
            <a:off x="6781057" y="2080281"/>
            <a:ext cx="1778969" cy="52981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6" idx="2"/>
            <a:endCxn id="20" idx="0"/>
          </p:cNvCxnSpPr>
          <p:nvPr/>
        </p:nvCxnSpPr>
        <p:spPr>
          <a:xfrm>
            <a:off x="10251169" y="2393938"/>
            <a:ext cx="1" cy="59830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4" idx="3"/>
            <a:endCxn id="21" idx="1"/>
          </p:cNvCxnSpPr>
          <p:nvPr/>
        </p:nvCxnSpPr>
        <p:spPr>
          <a:xfrm>
            <a:off x="6707580" y="3129528"/>
            <a:ext cx="1934088" cy="33498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24" idx="1"/>
          </p:cNvCxnSpPr>
          <p:nvPr/>
        </p:nvCxnSpPr>
        <p:spPr>
          <a:xfrm flipV="1">
            <a:off x="3400156" y="3129528"/>
            <a:ext cx="1644714" cy="16532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3" idx="7"/>
          </p:cNvCxnSpPr>
          <p:nvPr/>
        </p:nvCxnSpPr>
        <p:spPr>
          <a:xfrm flipV="1">
            <a:off x="7491143" y="3530610"/>
            <a:ext cx="1115190" cy="102967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3"/>
          </p:cNvCxnSpPr>
          <p:nvPr/>
        </p:nvCxnSpPr>
        <p:spPr>
          <a:xfrm>
            <a:off x="3420492" y="3917223"/>
            <a:ext cx="840815" cy="78985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9" idx="3"/>
          </p:cNvCxnSpPr>
          <p:nvPr/>
        </p:nvCxnSpPr>
        <p:spPr>
          <a:xfrm>
            <a:off x="3420492" y="4526993"/>
            <a:ext cx="802021" cy="214194"/>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Elbow Connector 50"/>
          <p:cNvCxnSpPr>
            <a:endCxn id="22" idx="0"/>
          </p:cNvCxnSpPr>
          <p:nvPr/>
        </p:nvCxnSpPr>
        <p:spPr>
          <a:xfrm rot="16200000" flipH="1">
            <a:off x="9121504" y="3920110"/>
            <a:ext cx="536669" cy="137075"/>
          </a:xfrm>
          <a:prstGeom prst="bent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7" name="Can 56"/>
          <p:cNvSpPr/>
          <p:nvPr/>
        </p:nvSpPr>
        <p:spPr>
          <a:xfrm>
            <a:off x="10795234" y="3917223"/>
            <a:ext cx="1157640" cy="1192742"/>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6" name="Picture 55"/>
          <p:cNvPicPr>
            <a:picLocks noChangeAspect="1"/>
          </p:cNvPicPr>
          <p:nvPr/>
        </p:nvPicPr>
        <p:blipFill>
          <a:blip r:embed="rId8"/>
          <a:stretch>
            <a:fillRect/>
          </a:stretch>
        </p:blipFill>
        <p:spPr>
          <a:xfrm>
            <a:off x="10952840" y="4256982"/>
            <a:ext cx="901496" cy="811346"/>
          </a:xfrm>
          <a:prstGeom prst="rect">
            <a:avLst/>
          </a:prstGeom>
        </p:spPr>
      </p:pic>
      <p:cxnSp>
        <p:nvCxnSpPr>
          <p:cNvPr id="76" name="Elbow Connector 75"/>
          <p:cNvCxnSpPr/>
          <p:nvPr/>
        </p:nvCxnSpPr>
        <p:spPr>
          <a:xfrm rot="16200000" flipH="1">
            <a:off x="9295553" y="4902638"/>
            <a:ext cx="596490" cy="270847"/>
          </a:xfrm>
          <a:prstGeom prst="bent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7" idx="1"/>
          </p:cNvCxnSpPr>
          <p:nvPr/>
        </p:nvCxnSpPr>
        <p:spPr>
          <a:xfrm flipH="1" flipV="1">
            <a:off x="10150936" y="3473436"/>
            <a:ext cx="1223118" cy="443787"/>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57" idx="2"/>
          </p:cNvCxnSpPr>
          <p:nvPr/>
        </p:nvCxnSpPr>
        <p:spPr>
          <a:xfrm flipH="1" flipV="1">
            <a:off x="10215932" y="4509924"/>
            <a:ext cx="579302" cy="3670"/>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H="1">
            <a:off x="10251169" y="5123730"/>
            <a:ext cx="1152419" cy="470902"/>
          </a:xfrm>
          <a:prstGeom prst="straightConnector1">
            <a:avLst/>
          </a:prstGeom>
          <a:ln w="28575">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p:cNvCxnSpPr/>
          <p:nvPr/>
        </p:nvCxnSpPr>
        <p:spPr>
          <a:xfrm>
            <a:off x="9283340" y="6327008"/>
            <a:ext cx="867596" cy="177245"/>
          </a:xfrm>
          <a:prstGeom prst="bent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338038" y="6286730"/>
            <a:ext cx="1066012" cy="369332"/>
          </a:xfrm>
          <a:prstGeom prst="rect">
            <a:avLst/>
          </a:prstGeom>
          <a:noFill/>
        </p:spPr>
        <p:txBody>
          <a:bodyPr wrap="square" rtlCol="0">
            <a:spAutoFit/>
          </a:bodyPr>
          <a:lstStyle/>
          <a:p>
            <a:r>
              <a:rPr lang="en-US" smtClean="0"/>
              <a:t>Hive SQL</a:t>
            </a:r>
            <a:endParaRPr lang="en-US"/>
          </a:p>
        </p:txBody>
      </p:sp>
    </p:spTree>
    <p:extLst>
      <p:ext uri="{BB962C8B-B14F-4D97-AF65-F5344CB8AC3E}">
        <p14:creationId xmlns:p14="http://schemas.microsoft.com/office/powerpoint/2010/main" val="713292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processing (Kafka step)</a:t>
            </a:r>
            <a:endParaRPr lang="en-US" dirty="0"/>
          </a:p>
        </p:txBody>
      </p:sp>
      <p:sp>
        <p:nvSpPr>
          <p:cNvPr id="3" name="Content Placeholder 2"/>
          <p:cNvSpPr>
            <a:spLocks noGrp="1"/>
          </p:cNvSpPr>
          <p:nvPr>
            <p:ph idx="1"/>
          </p:nvPr>
        </p:nvSpPr>
        <p:spPr>
          <a:xfrm>
            <a:off x="838200" y="1396999"/>
            <a:ext cx="10515600" cy="4560889"/>
          </a:xfrm>
        </p:spPr>
        <p:txBody>
          <a:bodyPr>
            <a:normAutofit/>
          </a:bodyPr>
          <a:lstStyle/>
          <a:p>
            <a:r>
              <a:rPr lang="en-US" dirty="0" smtClean="0"/>
              <a:t>Start HDFS and YARN cluster</a:t>
            </a:r>
          </a:p>
          <a:p>
            <a:r>
              <a:rPr lang="en-US" dirty="0" smtClean="0"/>
              <a:t>Start Apache Spark </a:t>
            </a:r>
            <a:r>
              <a:rPr lang="mr-IN" dirty="0" smtClean="0"/>
              <a:t>–</a:t>
            </a:r>
            <a:r>
              <a:rPr lang="en-US" dirty="0" smtClean="0"/>
              <a:t> master and 2 workers</a:t>
            </a:r>
          </a:p>
          <a:p>
            <a:r>
              <a:rPr lang="en-US" dirty="0" smtClean="0"/>
              <a:t>Start </a:t>
            </a:r>
            <a:r>
              <a:rPr lang="en-US" dirty="0" err="1" smtClean="0"/>
              <a:t>Zookeper</a:t>
            </a:r>
            <a:r>
              <a:rPr lang="en-US" dirty="0" smtClean="0"/>
              <a:t> and Kafka </a:t>
            </a:r>
            <a:r>
              <a:rPr lang="en-US" dirty="0" err="1" smtClean="0"/>
              <a:t>cluser</a:t>
            </a:r>
            <a:r>
              <a:rPr lang="en-US" dirty="0" smtClean="0"/>
              <a:t> (3 nodes)</a:t>
            </a:r>
          </a:p>
          <a:p>
            <a:r>
              <a:rPr lang="en-US" dirty="0" smtClean="0"/>
              <a:t>Create Kafka topics : </a:t>
            </a:r>
          </a:p>
          <a:p>
            <a:pPr lvl="1"/>
            <a:r>
              <a:rPr lang="en-US" i="1" dirty="0" err="1" smtClean="0"/>
              <a:t>sh</a:t>
            </a:r>
            <a:r>
              <a:rPr lang="en-US" i="1" dirty="0" smtClean="0"/>
              <a:t> </a:t>
            </a:r>
            <a:r>
              <a:rPr lang="en-US" i="1" dirty="0" err="1" smtClean="0"/>
              <a:t>kafka</a:t>
            </a:r>
            <a:r>
              <a:rPr lang="en-US" i="1" dirty="0" smtClean="0"/>
              <a:t>-topics --create --zookeeper localhost:2181 --replication-factor 2 --partitions 2 --topic airports</a:t>
            </a:r>
          </a:p>
          <a:p>
            <a:pPr lvl="1"/>
            <a:r>
              <a:rPr lang="en-US" i="1" dirty="0" err="1" smtClean="0"/>
              <a:t>sh</a:t>
            </a:r>
            <a:r>
              <a:rPr lang="en-US" i="1" dirty="0" smtClean="0"/>
              <a:t> </a:t>
            </a:r>
            <a:r>
              <a:rPr lang="en-US" i="1" dirty="0" err="1" smtClean="0"/>
              <a:t>kafka</a:t>
            </a:r>
            <a:r>
              <a:rPr lang="en-US" i="1" dirty="0" smtClean="0"/>
              <a:t>-topics --create --zookeeper localhost:2181 --replication-factor 2 --partitions 2 --topic </a:t>
            </a:r>
            <a:r>
              <a:rPr lang="en-US" i="1" dirty="0" err="1" smtClean="0"/>
              <a:t>planedate</a:t>
            </a:r>
            <a:endParaRPr lang="en-US" i="1" dirty="0" smtClean="0"/>
          </a:p>
          <a:p>
            <a:pPr lvl="1"/>
            <a:r>
              <a:rPr lang="en-US" i="1" dirty="0" err="1" smtClean="0"/>
              <a:t>sh</a:t>
            </a:r>
            <a:r>
              <a:rPr lang="en-US" i="1" dirty="0" smtClean="0"/>
              <a:t> </a:t>
            </a:r>
            <a:r>
              <a:rPr lang="en-US" i="1" dirty="0" err="1" smtClean="0"/>
              <a:t>kafka</a:t>
            </a:r>
            <a:r>
              <a:rPr lang="en-US" i="1" dirty="0" smtClean="0"/>
              <a:t>-topics --create --zookeeper localhost:2181 --replication-factor 2 --partitions 2 --topic carriers </a:t>
            </a:r>
            <a:br>
              <a:rPr lang="en-US" i="1" dirty="0" smtClean="0"/>
            </a:br>
            <a:endParaRPr lang="en-US" i="1" dirty="0" smtClean="0"/>
          </a:p>
        </p:txBody>
      </p:sp>
      <p:sp>
        <p:nvSpPr>
          <p:cNvPr id="4" name="TextBox 3"/>
          <p:cNvSpPr txBox="1"/>
          <p:nvPr/>
        </p:nvSpPr>
        <p:spPr>
          <a:xfrm>
            <a:off x="1185863" y="5957888"/>
            <a:ext cx="9658350" cy="369332"/>
          </a:xfrm>
          <a:prstGeom prst="rect">
            <a:avLst/>
          </a:prstGeom>
          <a:noFill/>
        </p:spPr>
        <p:txBody>
          <a:bodyPr wrap="square" rtlCol="0">
            <a:spAutoFit/>
          </a:bodyPr>
          <a:lstStyle/>
          <a:p>
            <a:r>
              <a:rPr lang="en-US" dirty="0" smtClean="0"/>
              <a:t>* All scripts and technical details can be found in the attached </a:t>
            </a:r>
            <a:r>
              <a:rPr lang="en-US" dirty="0" err="1" smtClean="0"/>
              <a:t>Rmd</a:t>
            </a:r>
            <a:r>
              <a:rPr lang="en-US" dirty="0" smtClean="0"/>
              <a:t> file</a:t>
            </a:r>
            <a:endParaRPr lang="en-US" dirty="0"/>
          </a:p>
        </p:txBody>
      </p:sp>
    </p:spTree>
    <p:extLst>
      <p:ext uri="{BB962C8B-B14F-4D97-AF65-F5344CB8AC3E}">
        <p14:creationId xmlns:p14="http://schemas.microsoft.com/office/powerpoint/2010/main" val="35123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8992"/>
            <a:ext cx="10515600" cy="828675"/>
          </a:xfrm>
        </p:spPr>
        <p:txBody>
          <a:bodyPr/>
          <a:lstStyle/>
          <a:p>
            <a:r>
              <a:rPr lang="en-US" dirty="0" smtClean="0"/>
              <a:t>Batch processing (Flume)</a:t>
            </a:r>
            <a:endParaRPr lang="en-US" dirty="0"/>
          </a:p>
        </p:txBody>
      </p:sp>
      <p:sp>
        <p:nvSpPr>
          <p:cNvPr id="3" name="Content Placeholder 2"/>
          <p:cNvSpPr>
            <a:spLocks noGrp="1"/>
          </p:cNvSpPr>
          <p:nvPr>
            <p:ph idx="1"/>
          </p:nvPr>
        </p:nvSpPr>
        <p:spPr>
          <a:xfrm>
            <a:off x="838200" y="1027667"/>
            <a:ext cx="10515600" cy="5287408"/>
          </a:xfrm>
        </p:spPr>
        <p:txBody>
          <a:bodyPr>
            <a:normAutofit fontScale="70000" lnSpcReduction="20000"/>
          </a:bodyPr>
          <a:lstStyle/>
          <a:p>
            <a:r>
              <a:rPr lang="en-US" dirty="0"/>
              <a:t>Create Flume configuration files for airports and </a:t>
            </a:r>
            <a:r>
              <a:rPr lang="en-US" dirty="0" err="1"/>
              <a:t>planedate</a:t>
            </a:r>
            <a:r>
              <a:rPr lang="en-US" dirty="0"/>
              <a:t> </a:t>
            </a:r>
            <a:r>
              <a:rPr lang="en-US" dirty="0" err="1"/>
              <a:t>topcis</a:t>
            </a:r>
            <a:r>
              <a:rPr lang="en-US" dirty="0"/>
              <a:t> to be ingested into </a:t>
            </a:r>
            <a:r>
              <a:rPr lang="en-US" dirty="0" smtClean="0"/>
              <a:t>HDFS</a:t>
            </a:r>
          </a:p>
          <a:p>
            <a:r>
              <a:rPr lang="en-US" i="1" dirty="0" smtClean="0"/>
              <a:t>Configuration file example:</a:t>
            </a:r>
          </a:p>
          <a:p>
            <a:pPr marL="0" indent="0">
              <a:buNone/>
            </a:pPr>
            <a:r>
              <a:rPr lang="en-US" i="1" dirty="0" smtClean="0"/>
              <a:t>a1.sources.r1.zookeeperConnect=localhost:2181 </a:t>
            </a:r>
          </a:p>
          <a:p>
            <a:pPr marL="0" indent="0">
              <a:buNone/>
            </a:pPr>
            <a:r>
              <a:rPr lang="en-US" i="1" dirty="0" smtClean="0"/>
              <a:t>a1.sources.r1.topic=airports </a:t>
            </a:r>
          </a:p>
          <a:p>
            <a:pPr marL="0" indent="0">
              <a:buNone/>
            </a:pPr>
            <a:r>
              <a:rPr lang="en-US" i="1" dirty="0" smtClean="0"/>
              <a:t>a1.sinks.k1.type = </a:t>
            </a:r>
            <a:r>
              <a:rPr lang="en-US" i="1" dirty="0" err="1" smtClean="0"/>
              <a:t>hdfs</a:t>
            </a:r>
            <a:r>
              <a:rPr lang="en-US" i="1" dirty="0" smtClean="0"/>
              <a:t> </a:t>
            </a:r>
          </a:p>
          <a:p>
            <a:pPr marL="0" indent="0">
              <a:buNone/>
            </a:pPr>
            <a:r>
              <a:rPr lang="en-US" i="1" dirty="0" smtClean="0"/>
              <a:t>a1.sinks.k1.hdfs.writeFormat=Text </a:t>
            </a:r>
          </a:p>
          <a:p>
            <a:pPr marL="0" indent="0">
              <a:buNone/>
            </a:pPr>
            <a:r>
              <a:rPr lang="en-US" i="1" dirty="0" smtClean="0"/>
              <a:t>a1.sinks.k1.hdfs.fileType=DataStream </a:t>
            </a:r>
          </a:p>
          <a:p>
            <a:pPr marL="0" indent="0">
              <a:buNone/>
            </a:pPr>
            <a:r>
              <a:rPr lang="en-US" i="1" dirty="0" smtClean="0"/>
              <a:t>a1.sinks.k1.hdfs.path=/data/raw/airports/ </a:t>
            </a:r>
          </a:p>
          <a:p>
            <a:pPr marL="0" indent="0">
              <a:buNone/>
            </a:pPr>
            <a:r>
              <a:rPr lang="en-US" i="1" dirty="0" smtClean="0"/>
              <a:t>a1.sinks.k1.hdfs.filePrefix=airports </a:t>
            </a:r>
          </a:p>
          <a:p>
            <a:pPr marL="0" indent="0">
              <a:buNone/>
            </a:pPr>
            <a:r>
              <a:rPr lang="en-US" i="1" dirty="0" smtClean="0"/>
              <a:t>a1.sinks.k1.hdfs.rollCount=100000 </a:t>
            </a:r>
          </a:p>
          <a:p>
            <a:pPr marL="0" indent="0">
              <a:buNone/>
            </a:pPr>
            <a:r>
              <a:rPr lang="en-US" i="1" dirty="0" smtClean="0"/>
              <a:t>a1.sinks.k1.hdfs.rollSize=0 </a:t>
            </a:r>
          </a:p>
          <a:p>
            <a:pPr marL="0" indent="0">
              <a:buNone/>
            </a:pPr>
            <a:r>
              <a:rPr lang="en-US" i="1" dirty="0" smtClean="0"/>
              <a:t>a1.channels.c1.type = memory </a:t>
            </a:r>
          </a:p>
          <a:p>
            <a:pPr marL="0" indent="0">
              <a:buNone/>
            </a:pPr>
            <a:r>
              <a:rPr lang="en-US" i="1" dirty="0" smtClean="0"/>
              <a:t>a1.channels.c1.capacity = 10000 </a:t>
            </a:r>
          </a:p>
          <a:p>
            <a:pPr marL="0" indent="0">
              <a:buNone/>
            </a:pPr>
            <a:r>
              <a:rPr lang="en-US" i="1" dirty="0" smtClean="0"/>
              <a:t>a1.channels.c1.transactionCapacity = 10000 </a:t>
            </a:r>
          </a:p>
          <a:p>
            <a:pPr marL="0" indent="0">
              <a:buNone/>
            </a:pPr>
            <a:r>
              <a:rPr lang="en-US" i="1" dirty="0" smtClean="0"/>
              <a:t>a1.sources.r1.channels = c1 a1.sinks.k1.channel = c1</a:t>
            </a:r>
            <a:br>
              <a:rPr lang="en-US" i="1" dirty="0" smtClean="0"/>
            </a:br>
            <a:endParaRPr lang="en-US" i="1" dirty="0" smtClean="0"/>
          </a:p>
        </p:txBody>
      </p:sp>
      <p:sp>
        <p:nvSpPr>
          <p:cNvPr id="4" name="TextBox 3"/>
          <p:cNvSpPr txBox="1"/>
          <p:nvPr/>
        </p:nvSpPr>
        <p:spPr>
          <a:xfrm>
            <a:off x="985838" y="6417231"/>
            <a:ext cx="9658350" cy="369332"/>
          </a:xfrm>
          <a:prstGeom prst="rect">
            <a:avLst/>
          </a:prstGeom>
          <a:noFill/>
        </p:spPr>
        <p:txBody>
          <a:bodyPr wrap="square" rtlCol="0">
            <a:spAutoFit/>
          </a:bodyPr>
          <a:lstStyle/>
          <a:p>
            <a:r>
              <a:rPr lang="en-US" dirty="0" smtClean="0"/>
              <a:t>* All scripts and technical details can be found in the attached </a:t>
            </a:r>
            <a:r>
              <a:rPr lang="en-US" dirty="0" err="1" smtClean="0"/>
              <a:t>Rmd</a:t>
            </a:r>
            <a:r>
              <a:rPr lang="en-US" dirty="0" smtClean="0"/>
              <a:t> file</a:t>
            </a:r>
            <a:endParaRPr lang="en-US" dirty="0"/>
          </a:p>
        </p:txBody>
      </p:sp>
    </p:spTree>
    <p:extLst>
      <p:ext uri="{BB962C8B-B14F-4D97-AF65-F5344CB8AC3E}">
        <p14:creationId xmlns:p14="http://schemas.microsoft.com/office/powerpoint/2010/main" val="192303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00963" y="2334488"/>
            <a:ext cx="3962416" cy="1755429"/>
          </a:xfrm>
          <a:prstGeom prst="rect">
            <a:avLst/>
          </a:prstGeom>
        </p:spPr>
      </p:pic>
      <p:sp>
        <p:nvSpPr>
          <p:cNvPr id="4" name="Title 1"/>
          <p:cNvSpPr>
            <a:spLocks noGrp="1"/>
          </p:cNvSpPr>
          <p:nvPr>
            <p:ph type="title"/>
          </p:nvPr>
        </p:nvSpPr>
        <p:spPr>
          <a:xfrm>
            <a:off x="400051" y="285750"/>
            <a:ext cx="11687174" cy="885825"/>
          </a:xfrm>
        </p:spPr>
        <p:txBody>
          <a:bodyPr>
            <a:normAutofit fontScale="90000"/>
          </a:bodyPr>
          <a:lstStyle/>
          <a:p>
            <a:pPr algn="ctr"/>
            <a:r>
              <a:rPr lang="en-US" dirty="0" smtClean="0"/>
              <a:t>Batch processing (</a:t>
            </a:r>
            <a:r>
              <a:rPr lang="en-US" dirty="0"/>
              <a:t>Kafka and Spark structured streaming </a:t>
            </a:r>
            <a:r>
              <a:rPr lang="en-US" dirty="0" smtClean="0"/>
              <a:t>integration)</a:t>
            </a:r>
            <a:endParaRPr lang="en-US" dirty="0"/>
          </a:p>
        </p:txBody>
      </p:sp>
      <p:sp>
        <p:nvSpPr>
          <p:cNvPr id="6" name="TextBox 5"/>
          <p:cNvSpPr txBox="1"/>
          <p:nvPr/>
        </p:nvSpPr>
        <p:spPr>
          <a:xfrm>
            <a:off x="542925" y="1457325"/>
            <a:ext cx="6515100" cy="1754326"/>
          </a:xfrm>
          <a:prstGeom prst="rect">
            <a:avLst/>
          </a:prstGeom>
          <a:noFill/>
        </p:spPr>
        <p:txBody>
          <a:bodyPr wrap="square" rtlCol="0">
            <a:spAutoFit/>
          </a:bodyPr>
          <a:lstStyle/>
          <a:p>
            <a:pPr marL="342900" indent="-342900">
              <a:buAutoNum type="arabicPeriod"/>
            </a:pPr>
            <a:r>
              <a:rPr lang="en-US" dirty="0" smtClean="0"/>
              <a:t>Create Spark application</a:t>
            </a:r>
          </a:p>
          <a:p>
            <a:pPr marL="342900" indent="-342900">
              <a:buAutoNum type="arabicPeriod"/>
            </a:pPr>
            <a:r>
              <a:rPr lang="en-US" dirty="0" smtClean="0"/>
              <a:t>Read from Kafka topic (Scala code):</a:t>
            </a:r>
          </a:p>
          <a:p>
            <a:pPr lvl="2"/>
            <a:r>
              <a:rPr lang="en-US" i="1" dirty="0" err="1" smtClean="0"/>
              <a:t>val</a:t>
            </a:r>
            <a:r>
              <a:rPr lang="en-US" i="1" dirty="0" smtClean="0"/>
              <a:t> </a:t>
            </a:r>
            <a:r>
              <a:rPr lang="en-US" i="1" dirty="0" err="1" smtClean="0"/>
              <a:t>df</a:t>
            </a:r>
            <a:r>
              <a:rPr lang="en-US" i="1" dirty="0" smtClean="0"/>
              <a:t> = spark .</a:t>
            </a:r>
            <a:r>
              <a:rPr lang="en-US" i="1" dirty="0" err="1" smtClean="0"/>
              <a:t>readStream</a:t>
            </a:r>
            <a:r>
              <a:rPr lang="en-US" i="1" dirty="0" smtClean="0"/>
              <a:t> .format(</a:t>
            </a:r>
            <a:r>
              <a:rPr lang="en-US" i="1" dirty="0"/>
              <a:t>"</a:t>
            </a:r>
            <a:r>
              <a:rPr lang="en-US" i="1" dirty="0" err="1"/>
              <a:t>kafka</a:t>
            </a:r>
            <a:r>
              <a:rPr lang="en-US" i="1" dirty="0"/>
              <a:t>"</a:t>
            </a:r>
            <a:r>
              <a:rPr lang="en-US" i="1" dirty="0" smtClean="0"/>
              <a:t>) .option(</a:t>
            </a:r>
            <a:r>
              <a:rPr lang="en-US" i="1" dirty="0"/>
              <a:t>"</a:t>
            </a:r>
            <a:r>
              <a:rPr lang="en-US" i="1" dirty="0" err="1"/>
              <a:t>kafka.bootstrap.servers</a:t>
            </a:r>
            <a:r>
              <a:rPr lang="en-US" i="1" dirty="0"/>
              <a:t>"</a:t>
            </a:r>
            <a:r>
              <a:rPr lang="en-US" i="1" dirty="0" smtClean="0"/>
              <a:t>, </a:t>
            </a:r>
            <a:r>
              <a:rPr lang="en-US" i="1" dirty="0"/>
              <a:t>"localhost:9092"</a:t>
            </a:r>
            <a:r>
              <a:rPr lang="en-US" i="1" dirty="0" smtClean="0"/>
              <a:t>) .option(</a:t>
            </a:r>
            <a:r>
              <a:rPr lang="en-US" i="1" dirty="0"/>
              <a:t>"subscribe"</a:t>
            </a:r>
            <a:r>
              <a:rPr lang="en-US" i="1" dirty="0" smtClean="0"/>
              <a:t>, </a:t>
            </a:r>
            <a:r>
              <a:rPr lang="en-US" i="1" dirty="0"/>
              <a:t>"carriers"</a:t>
            </a:r>
            <a:r>
              <a:rPr lang="en-US" i="1" dirty="0" smtClean="0"/>
              <a:t>) .option(</a:t>
            </a:r>
            <a:r>
              <a:rPr lang="en-US" i="1" dirty="0"/>
              <a:t>"</a:t>
            </a:r>
            <a:r>
              <a:rPr lang="en-US" i="1" dirty="0" err="1"/>
              <a:t>startingOffsets</a:t>
            </a:r>
            <a:r>
              <a:rPr lang="en-US" i="1" dirty="0"/>
              <a:t>"</a:t>
            </a:r>
            <a:r>
              <a:rPr lang="en-US" i="1" dirty="0" smtClean="0"/>
              <a:t>, </a:t>
            </a:r>
            <a:r>
              <a:rPr lang="en-US" i="1" dirty="0"/>
              <a:t>"earliest"</a:t>
            </a:r>
            <a:r>
              <a:rPr lang="en-US" i="1" dirty="0" smtClean="0"/>
              <a:t>) .option(</a:t>
            </a:r>
            <a:r>
              <a:rPr lang="en-US" i="1" dirty="0"/>
              <a:t>"</a:t>
            </a:r>
            <a:r>
              <a:rPr lang="en-US" i="1" dirty="0" err="1"/>
              <a:t>failOnDataLoss</a:t>
            </a:r>
            <a:r>
              <a:rPr lang="en-US" i="1" dirty="0"/>
              <a:t>"</a:t>
            </a:r>
            <a:r>
              <a:rPr lang="en-US" i="1" dirty="0" smtClean="0"/>
              <a:t>, </a:t>
            </a:r>
            <a:r>
              <a:rPr lang="en-US" i="1" dirty="0"/>
              <a:t>"false"</a:t>
            </a:r>
            <a:r>
              <a:rPr lang="en-US" i="1" dirty="0" smtClean="0"/>
              <a:t>) .load() </a:t>
            </a:r>
          </a:p>
        </p:txBody>
      </p:sp>
      <p:sp>
        <p:nvSpPr>
          <p:cNvPr id="7" name="TextBox 6"/>
          <p:cNvSpPr txBox="1"/>
          <p:nvPr/>
        </p:nvSpPr>
        <p:spPr>
          <a:xfrm>
            <a:off x="542925" y="4297501"/>
            <a:ext cx="6515100" cy="2031325"/>
          </a:xfrm>
          <a:prstGeom prst="rect">
            <a:avLst/>
          </a:prstGeom>
          <a:noFill/>
        </p:spPr>
        <p:txBody>
          <a:bodyPr wrap="square" rtlCol="0">
            <a:spAutoFit/>
          </a:bodyPr>
          <a:lstStyle/>
          <a:p>
            <a:pPr marL="342900" indent="-342900">
              <a:buAutoNum type="arabicPeriod"/>
            </a:pPr>
            <a:r>
              <a:rPr lang="en-US" dirty="0" smtClean="0"/>
              <a:t>Write topic to </a:t>
            </a:r>
            <a:r>
              <a:rPr lang="en-US" dirty="0" err="1" smtClean="0"/>
              <a:t>HDFSfrom</a:t>
            </a:r>
            <a:r>
              <a:rPr lang="en-US" dirty="0" smtClean="0"/>
              <a:t> Kafka topic (Scala code):</a:t>
            </a:r>
          </a:p>
          <a:p>
            <a:pPr lvl="2"/>
            <a:r>
              <a:rPr lang="en-US" i="1" dirty="0" err="1" smtClean="0"/>
              <a:t>val</a:t>
            </a:r>
            <a:r>
              <a:rPr lang="en-US" i="1" dirty="0" smtClean="0"/>
              <a:t> query = values //.</a:t>
            </a:r>
            <a:r>
              <a:rPr lang="en-US" i="1" dirty="0" err="1" smtClean="0"/>
              <a:t>orderBy</a:t>
            </a:r>
            <a:r>
              <a:rPr lang="en-US" i="1" dirty="0" smtClean="0"/>
              <a:t>(</a:t>
            </a:r>
            <a:r>
              <a:rPr lang="en-US" i="1" dirty="0"/>
              <a:t>"window"</a:t>
            </a:r>
            <a:r>
              <a:rPr lang="en-US" i="1" dirty="0" smtClean="0"/>
              <a:t>) .repartition(</a:t>
            </a:r>
            <a:r>
              <a:rPr lang="en-US" i="1" dirty="0"/>
              <a:t>1</a:t>
            </a:r>
            <a:r>
              <a:rPr lang="en-US" i="1" dirty="0" smtClean="0"/>
              <a:t>) .</a:t>
            </a:r>
            <a:r>
              <a:rPr lang="en-US" i="1" dirty="0" err="1" smtClean="0"/>
              <a:t>writeStream</a:t>
            </a:r>
            <a:r>
              <a:rPr lang="en-US" i="1" dirty="0" smtClean="0"/>
              <a:t> .</a:t>
            </a:r>
            <a:r>
              <a:rPr lang="en-US" i="1" dirty="0" err="1" smtClean="0"/>
              <a:t>outputMode</a:t>
            </a:r>
            <a:r>
              <a:rPr lang="en-US" i="1" dirty="0" smtClean="0"/>
              <a:t>(</a:t>
            </a:r>
            <a:r>
              <a:rPr lang="en-US" i="1" dirty="0" err="1" smtClean="0"/>
              <a:t>OutputMode.Append</a:t>
            </a:r>
            <a:r>
              <a:rPr lang="en-US" i="1" dirty="0" smtClean="0"/>
              <a:t>()) .format(</a:t>
            </a:r>
            <a:r>
              <a:rPr lang="en-US" i="1" dirty="0"/>
              <a:t>"csv"</a:t>
            </a:r>
            <a:r>
              <a:rPr lang="en-US" i="1" dirty="0" smtClean="0"/>
              <a:t>) .option(</a:t>
            </a:r>
            <a:r>
              <a:rPr lang="en-US" i="1" dirty="0"/>
              <a:t>"</a:t>
            </a:r>
            <a:r>
              <a:rPr lang="en-US" i="1" dirty="0" err="1"/>
              <a:t>checkpointLocation</a:t>
            </a:r>
            <a:r>
              <a:rPr lang="en-US" i="1" dirty="0"/>
              <a:t>"</a:t>
            </a:r>
            <a:r>
              <a:rPr lang="en-US" i="1" dirty="0" smtClean="0"/>
              <a:t>, </a:t>
            </a:r>
            <a:r>
              <a:rPr lang="en-US" i="1" dirty="0"/>
              <a:t>"</a:t>
            </a:r>
            <a:r>
              <a:rPr lang="en-US" i="1" dirty="0" err="1"/>
              <a:t>hdfs</a:t>
            </a:r>
            <a:r>
              <a:rPr lang="en-US" i="1" dirty="0"/>
              <a:t>://localhost:8020/</a:t>
            </a:r>
            <a:r>
              <a:rPr lang="en-US" i="1" dirty="0" err="1"/>
              <a:t>tmp</a:t>
            </a:r>
            <a:r>
              <a:rPr lang="en-US" i="1" dirty="0"/>
              <a:t>/checkpoints"</a:t>
            </a:r>
            <a:r>
              <a:rPr lang="en-US" i="1" dirty="0" smtClean="0"/>
              <a:t>) .option(</a:t>
            </a:r>
            <a:r>
              <a:rPr lang="en-US" i="1" dirty="0"/>
              <a:t>"path"</a:t>
            </a:r>
            <a:r>
              <a:rPr lang="en-US" i="1" dirty="0" smtClean="0"/>
              <a:t>, </a:t>
            </a:r>
            <a:r>
              <a:rPr lang="en-US" i="1" dirty="0"/>
              <a:t>"</a:t>
            </a:r>
            <a:r>
              <a:rPr lang="en-US" i="1" dirty="0" err="1"/>
              <a:t>hdfs</a:t>
            </a:r>
            <a:r>
              <a:rPr lang="en-US" i="1" dirty="0"/>
              <a:t>://localhost:8020/data/raw/carriers"</a:t>
            </a:r>
            <a:r>
              <a:rPr lang="en-US" i="1" dirty="0" smtClean="0"/>
              <a:t>) .start() .</a:t>
            </a:r>
            <a:r>
              <a:rPr lang="en-US" i="1" dirty="0" err="1" smtClean="0"/>
              <a:t>awaitTermination</a:t>
            </a:r>
            <a:r>
              <a:rPr lang="en-US" i="1" dirty="0" smtClean="0"/>
              <a:t>()</a:t>
            </a:r>
          </a:p>
        </p:txBody>
      </p:sp>
      <p:sp>
        <p:nvSpPr>
          <p:cNvPr id="8" name="TextBox 7"/>
          <p:cNvSpPr txBox="1"/>
          <p:nvPr/>
        </p:nvSpPr>
        <p:spPr>
          <a:xfrm>
            <a:off x="542925" y="3431410"/>
            <a:ext cx="6858000" cy="646331"/>
          </a:xfrm>
          <a:prstGeom prst="rect">
            <a:avLst/>
          </a:prstGeom>
          <a:noFill/>
        </p:spPr>
        <p:txBody>
          <a:bodyPr wrap="square" rtlCol="0">
            <a:spAutoFit/>
          </a:bodyPr>
          <a:lstStyle/>
          <a:p>
            <a:pPr marL="342900" indent="-342900">
              <a:buAutoNum type="arabicPeriod"/>
            </a:pPr>
            <a:r>
              <a:rPr lang="en-US" dirty="0" smtClean="0"/>
              <a:t>Run required </a:t>
            </a:r>
            <a:r>
              <a:rPr lang="en-US" dirty="0" err="1" smtClean="0"/>
              <a:t>transofrmation</a:t>
            </a:r>
            <a:r>
              <a:rPr lang="en-US" dirty="0" smtClean="0"/>
              <a:t> </a:t>
            </a:r>
            <a:r>
              <a:rPr lang="en-US" dirty="0" err="1" smtClean="0"/>
              <a:t>agains</a:t>
            </a:r>
            <a:r>
              <a:rPr lang="en-US" dirty="0" smtClean="0"/>
              <a:t> topic:</a:t>
            </a:r>
          </a:p>
          <a:p>
            <a:r>
              <a:rPr lang="en-US" i="1" dirty="0" smtClean="0"/>
              <a:t>	</a:t>
            </a:r>
            <a:r>
              <a:rPr lang="en-US" i="1" dirty="0" err="1" smtClean="0"/>
              <a:t>val</a:t>
            </a:r>
            <a:r>
              <a:rPr lang="en-US" i="1" dirty="0" smtClean="0"/>
              <a:t> values = </a:t>
            </a:r>
            <a:r>
              <a:rPr lang="en-US" i="1" dirty="0" err="1" smtClean="0"/>
              <a:t>df.selectExpr</a:t>
            </a:r>
            <a:r>
              <a:rPr lang="en-US" i="1" dirty="0" smtClean="0"/>
              <a:t>(</a:t>
            </a:r>
            <a:r>
              <a:rPr lang="en-US" i="1" dirty="0"/>
              <a:t>"CAST(value AS STRING)"</a:t>
            </a:r>
            <a:r>
              <a:rPr lang="en-US" i="1" dirty="0" smtClean="0"/>
              <a:t>).</a:t>
            </a:r>
            <a:r>
              <a:rPr lang="en-US" b="1" i="1" dirty="0"/>
              <a:t>as</a:t>
            </a:r>
            <a:r>
              <a:rPr lang="en-US" i="1" dirty="0" smtClean="0"/>
              <a:t>[String]</a:t>
            </a:r>
          </a:p>
        </p:txBody>
      </p:sp>
      <p:sp>
        <p:nvSpPr>
          <p:cNvPr id="9" name="TextBox 8"/>
          <p:cNvSpPr txBox="1"/>
          <p:nvPr/>
        </p:nvSpPr>
        <p:spPr>
          <a:xfrm>
            <a:off x="985838" y="6417231"/>
            <a:ext cx="9658350" cy="369332"/>
          </a:xfrm>
          <a:prstGeom prst="rect">
            <a:avLst/>
          </a:prstGeom>
          <a:noFill/>
        </p:spPr>
        <p:txBody>
          <a:bodyPr wrap="square" rtlCol="0">
            <a:spAutoFit/>
          </a:bodyPr>
          <a:lstStyle/>
          <a:p>
            <a:r>
              <a:rPr lang="en-US" dirty="0" smtClean="0"/>
              <a:t>* Full Scala code can be found in the attached Scala file</a:t>
            </a:r>
            <a:endParaRPr lang="en-US" dirty="0"/>
          </a:p>
        </p:txBody>
      </p:sp>
    </p:spTree>
    <p:extLst>
      <p:ext uri="{BB962C8B-B14F-4D97-AF65-F5344CB8AC3E}">
        <p14:creationId xmlns:p14="http://schemas.microsoft.com/office/powerpoint/2010/main" val="2058421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90600"/>
          </a:xfrm>
        </p:spPr>
        <p:txBody>
          <a:bodyPr/>
          <a:lstStyle/>
          <a:p>
            <a:r>
              <a:rPr lang="en-US" dirty="0" smtClean="0"/>
              <a:t>Data transfer between HDFS zones</a:t>
            </a:r>
            <a:endParaRPr lang="en-US" dirty="0"/>
          </a:p>
        </p:txBody>
      </p:sp>
      <p:sp>
        <p:nvSpPr>
          <p:cNvPr id="3" name="Content Placeholder 2"/>
          <p:cNvSpPr>
            <a:spLocks noGrp="1"/>
          </p:cNvSpPr>
          <p:nvPr>
            <p:ph idx="1"/>
          </p:nvPr>
        </p:nvSpPr>
        <p:spPr>
          <a:xfrm>
            <a:off x="623888" y="990600"/>
            <a:ext cx="10515600" cy="5553075"/>
          </a:xfrm>
        </p:spPr>
        <p:txBody>
          <a:bodyPr>
            <a:normAutofit/>
          </a:bodyPr>
          <a:lstStyle/>
          <a:p>
            <a:r>
              <a:rPr lang="en-US" dirty="0" smtClean="0"/>
              <a:t>The most common method of cleaning and transferring data between HDFS zone is using Hive SQL on </a:t>
            </a:r>
            <a:r>
              <a:rPr lang="en-US" dirty="0" err="1" smtClean="0"/>
              <a:t>Tez</a:t>
            </a:r>
            <a:r>
              <a:rPr lang="en-US" dirty="0" smtClean="0"/>
              <a:t>.</a:t>
            </a:r>
          </a:p>
          <a:p>
            <a:r>
              <a:rPr lang="en-US" dirty="0" smtClean="0"/>
              <a:t>Hive SQL example for airports table: </a:t>
            </a:r>
          </a:p>
          <a:p>
            <a:pPr marL="457200" lvl="1" indent="0">
              <a:buNone/>
            </a:pPr>
            <a:r>
              <a:rPr lang="en-US" i="1" dirty="0" smtClean="0"/>
              <a:t>use decomposed;</a:t>
            </a:r>
          </a:p>
          <a:p>
            <a:pPr marL="457200" lvl="1" indent="0">
              <a:buNone/>
            </a:pPr>
            <a:r>
              <a:rPr lang="en-US" i="1" dirty="0" smtClean="0"/>
              <a:t>drop table if exists airports;</a:t>
            </a:r>
          </a:p>
          <a:p>
            <a:pPr marL="457200" lvl="1" indent="0">
              <a:buNone/>
            </a:pPr>
            <a:r>
              <a:rPr lang="en-US" i="1" dirty="0" smtClean="0"/>
              <a:t>CREATE EXTERNAL TABLE IF NOT EXISTS airports(</a:t>
            </a:r>
            <a:r>
              <a:rPr lang="en-US" i="1" dirty="0" err="1" smtClean="0"/>
              <a:t>iata</a:t>
            </a:r>
            <a:r>
              <a:rPr lang="en-US" i="1" dirty="0" smtClean="0"/>
              <a:t> </a:t>
            </a:r>
            <a:r>
              <a:rPr lang="en-US" i="1" dirty="0" err="1" smtClean="0"/>
              <a:t>STRING,airport</a:t>
            </a:r>
            <a:r>
              <a:rPr lang="en-US" i="1" dirty="0" smtClean="0"/>
              <a:t> </a:t>
            </a:r>
            <a:r>
              <a:rPr lang="en-US" i="1" dirty="0" err="1" smtClean="0"/>
              <a:t>STRING,city</a:t>
            </a:r>
            <a:r>
              <a:rPr lang="en-US" i="1" dirty="0" smtClean="0"/>
              <a:t> </a:t>
            </a:r>
            <a:r>
              <a:rPr lang="en-US" i="1" dirty="0" err="1" smtClean="0"/>
              <a:t>STRING,state</a:t>
            </a:r>
            <a:r>
              <a:rPr lang="en-US" i="1" dirty="0" smtClean="0"/>
              <a:t> </a:t>
            </a:r>
            <a:r>
              <a:rPr lang="en-US" i="1" dirty="0" err="1" smtClean="0"/>
              <a:t>STRING,country</a:t>
            </a:r>
            <a:r>
              <a:rPr lang="en-US" i="1" dirty="0" smtClean="0"/>
              <a:t> </a:t>
            </a:r>
            <a:r>
              <a:rPr lang="en-US" i="1" dirty="0" err="1" smtClean="0"/>
              <a:t>STRING,lat</a:t>
            </a:r>
            <a:r>
              <a:rPr lang="en-US" i="1" dirty="0" smtClean="0"/>
              <a:t> </a:t>
            </a:r>
            <a:r>
              <a:rPr lang="en-US" i="1" dirty="0" err="1" smtClean="0"/>
              <a:t>STRING,longt</a:t>
            </a:r>
            <a:r>
              <a:rPr lang="en-US" i="1" dirty="0" smtClean="0"/>
              <a:t> STRING, </a:t>
            </a:r>
            <a:r>
              <a:rPr lang="en-US" i="1" dirty="0" err="1" smtClean="0"/>
              <a:t>insert_time</a:t>
            </a:r>
            <a:r>
              <a:rPr lang="en-US" i="1" dirty="0" smtClean="0"/>
              <a:t> timestamp, </a:t>
            </a:r>
            <a:r>
              <a:rPr lang="en-US" i="1" dirty="0" err="1" smtClean="0"/>
              <a:t>uuid</a:t>
            </a:r>
            <a:r>
              <a:rPr lang="en-US" i="1" dirty="0" smtClean="0"/>
              <a:t> string) STORED AS AVRO    LOCATION '/data/decomposed/airports'; </a:t>
            </a:r>
          </a:p>
          <a:p>
            <a:pPr marL="457200" lvl="1" indent="0">
              <a:buNone/>
            </a:pPr>
            <a:r>
              <a:rPr lang="en-US" i="1" dirty="0" smtClean="0"/>
              <a:t>use decomposed;</a:t>
            </a:r>
          </a:p>
          <a:p>
            <a:pPr marL="457200" lvl="1" indent="0">
              <a:buNone/>
            </a:pPr>
            <a:r>
              <a:rPr lang="en-US" i="1" dirty="0" smtClean="0"/>
              <a:t>INSERT OVERWRITE TABLE airports SELECT * , CURRENT_TIMESTAMP AS </a:t>
            </a:r>
            <a:r>
              <a:rPr lang="en-US" i="1" dirty="0" err="1" smtClean="0"/>
              <a:t>insert_time</a:t>
            </a:r>
            <a:r>
              <a:rPr lang="en-US" i="1" dirty="0" smtClean="0"/>
              <a:t>, reflect("</a:t>
            </a:r>
            <a:r>
              <a:rPr lang="en-US" i="1" dirty="0" err="1" smtClean="0"/>
              <a:t>java.util.UUID</a:t>
            </a:r>
            <a:r>
              <a:rPr lang="en-US" i="1" dirty="0" smtClean="0"/>
              <a:t>", "</a:t>
            </a:r>
            <a:r>
              <a:rPr lang="en-US" i="1" dirty="0" err="1" smtClean="0"/>
              <a:t>randomUUID</a:t>
            </a:r>
            <a:r>
              <a:rPr lang="en-US" i="1" dirty="0" smtClean="0"/>
              <a:t>") as </a:t>
            </a:r>
            <a:r>
              <a:rPr lang="en-US" i="1" dirty="0" err="1" smtClean="0"/>
              <a:t>uuid</a:t>
            </a:r>
            <a:r>
              <a:rPr lang="en-US" i="1" dirty="0" smtClean="0"/>
              <a:t> FROM </a:t>
            </a:r>
            <a:r>
              <a:rPr lang="en-US" i="1" dirty="0" err="1" smtClean="0"/>
              <a:t>default.airports</a:t>
            </a:r>
            <a:r>
              <a:rPr lang="en-US" i="1" dirty="0" smtClean="0"/>
              <a:t>; </a:t>
            </a:r>
            <a:endParaRPr lang="en-US" i="1" dirty="0"/>
          </a:p>
        </p:txBody>
      </p:sp>
      <p:sp>
        <p:nvSpPr>
          <p:cNvPr id="4" name="TextBox 3"/>
          <p:cNvSpPr txBox="1"/>
          <p:nvPr/>
        </p:nvSpPr>
        <p:spPr>
          <a:xfrm>
            <a:off x="1052513" y="6174343"/>
            <a:ext cx="9658350" cy="369332"/>
          </a:xfrm>
          <a:prstGeom prst="rect">
            <a:avLst/>
          </a:prstGeom>
          <a:noFill/>
        </p:spPr>
        <p:txBody>
          <a:bodyPr wrap="square" rtlCol="0">
            <a:spAutoFit/>
          </a:bodyPr>
          <a:lstStyle/>
          <a:p>
            <a:r>
              <a:rPr lang="en-US" dirty="0" smtClean="0"/>
              <a:t>* All scripts and technical details can be found in the attached </a:t>
            </a:r>
            <a:r>
              <a:rPr lang="en-US" dirty="0" err="1" smtClean="0"/>
              <a:t>Rmd</a:t>
            </a:r>
            <a:r>
              <a:rPr lang="en-US" dirty="0" smtClean="0"/>
              <a:t> file</a:t>
            </a:r>
            <a:endParaRPr lang="en-US" dirty="0"/>
          </a:p>
        </p:txBody>
      </p:sp>
    </p:spTree>
    <p:extLst>
      <p:ext uri="{BB962C8B-B14F-4D97-AF65-F5344CB8AC3E}">
        <p14:creationId xmlns:p14="http://schemas.microsoft.com/office/powerpoint/2010/main" val="198785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model training and testing</a:t>
            </a:r>
            <a:endParaRPr lang="en-US" dirty="0"/>
          </a:p>
        </p:txBody>
      </p:sp>
      <p:sp>
        <p:nvSpPr>
          <p:cNvPr id="3" name="Content Placeholder 2"/>
          <p:cNvSpPr>
            <a:spLocks noGrp="1"/>
          </p:cNvSpPr>
          <p:nvPr>
            <p:ph idx="1"/>
          </p:nvPr>
        </p:nvSpPr>
        <p:spPr>
          <a:xfrm>
            <a:off x="838200" y="1825625"/>
            <a:ext cx="10515600" cy="1874838"/>
          </a:xfrm>
        </p:spPr>
        <p:txBody>
          <a:bodyPr/>
          <a:lstStyle/>
          <a:p>
            <a:r>
              <a:rPr lang="en-US" dirty="0" smtClean="0"/>
              <a:t>Use Spark + R integration through </a:t>
            </a:r>
            <a:r>
              <a:rPr lang="en-US" dirty="0" err="1" smtClean="0"/>
              <a:t>sparklyr</a:t>
            </a:r>
            <a:r>
              <a:rPr lang="en-US" dirty="0" smtClean="0"/>
              <a:t> package</a:t>
            </a:r>
          </a:p>
          <a:p>
            <a:r>
              <a:rPr lang="en-US" dirty="0" smtClean="0"/>
              <a:t>For model development 2 two dataset will be used:</a:t>
            </a:r>
          </a:p>
          <a:p>
            <a:pPr lvl="1"/>
            <a:r>
              <a:rPr lang="en-US" dirty="0" smtClean="0"/>
              <a:t>2007 data splits into training and validation sets</a:t>
            </a:r>
          </a:p>
          <a:p>
            <a:pPr lvl="1"/>
            <a:r>
              <a:rPr lang="en-US" dirty="0" smtClean="0"/>
              <a:t>2008 data for performance evaluation</a:t>
            </a:r>
          </a:p>
        </p:txBody>
      </p:sp>
      <p:sp>
        <p:nvSpPr>
          <p:cNvPr id="4" name="Content Placeholder 2"/>
          <p:cNvSpPr txBox="1">
            <a:spLocks/>
          </p:cNvSpPr>
          <p:nvPr/>
        </p:nvSpPr>
        <p:spPr>
          <a:xfrm>
            <a:off x="838200" y="3835399"/>
            <a:ext cx="10515600" cy="2608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For better performance all datasets will be cashed in Spark memory</a:t>
            </a:r>
          </a:p>
          <a:p>
            <a:r>
              <a:rPr lang="en-US" dirty="0"/>
              <a:t>Predict time gained or lost in flight as a function of distance, departure delay, and airline </a:t>
            </a:r>
            <a:r>
              <a:rPr lang="en-US" dirty="0" smtClean="0"/>
              <a:t>carrier</a:t>
            </a:r>
          </a:p>
          <a:p>
            <a:pPr marL="0" indent="0">
              <a:buNone/>
            </a:pPr>
            <a:r>
              <a:rPr lang="en-US" sz="2000" i="1" dirty="0" smtClean="0"/>
              <a:t>ml1 &lt;- </a:t>
            </a:r>
            <a:r>
              <a:rPr lang="en-US" sz="2000" i="1" dirty="0" err="1" smtClean="0"/>
              <a:t>model_partition$train</a:t>
            </a:r>
            <a:r>
              <a:rPr lang="en-US" sz="2000" i="1" dirty="0" smtClean="0"/>
              <a:t> %&gt;% </a:t>
            </a:r>
            <a:r>
              <a:rPr lang="en-US" sz="2000" i="1" dirty="0" err="1" smtClean="0"/>
              <a:t>ml_linear_regression</a:t>
            </a:r>
            <a:r>
              <a:rPr lang="en-US" sz="2000" i="1" dirty="0" smtClean="0"/>
              <a:t>(gain ~ distance + </a:t>
            </a:r>
            <a:r>
              <a:rPr lang="en-US" sz="2000" i="1" dirty="0" err="1" smtClean="0"/>
              <a:t>depdelay</a:t>
            </a:r>
            <a:r>
              <a:rPr lang="en-US" sz="2000" i="1" dirty="0" smtClean="0"/>
              <a:t> + </a:t>
            </a:r>
            <a:r>
              <a:rPr lang="en-US" sz="2000" i="1" dirty="0" err="1" smtClean="0"/>
              <a:t>uniquecarrier</a:t>
            </a:r>
            <a:r>
              <a:rPr lang="en-US" sz="2000" i="1" dirty="0" smtClean="0"/>
              <a:t>)</a:t>
            </a:r>
          </a:p>
        </p:txBody>
      </p:sp>
      <p:sp>
        <p:nvSpPr>
          <p:cNvPr id="5" name="TextBox 4"/>
          <p:cNvSpPr txBox="1"/>
          <p:nvPr/>
        </p:nvSpPr>
        <p:spPr>
          <a:xfrm>
            <a:off x="1052513" y="6174343"/>
            <a:ext cx="9658350" cy="369332"/>
          </a:xfrm>
          <a:prstGeom prst="rect">
            <a:avLst/>
          </a:prstGeom>
          <a:noFill/>
        </p:spPr>
        <p:txBody>
          <a:bodyPr wrap="square" rtlCol="0">
            <a:spAutoFit/>
          </a:bodyPr>
          <a:lstStyle/>
          <a:p>
            <a:r>
              <a:rPr lang="en-US" dirty="0" smtClean="0"/>
              <a:t>* All scripts and technical details can be found in the attached </a:t>
            </a:r>
            <a:r>
              <a:rPr lang="en-US" dirty="0" err="1" smtClean="0"/>
              <a:t>Rmd</a:t>
            </a:r>
            <a:r>
              <a:rPr lang="en-US" dirty="0" smtClean="0"/>
              <a:t> file</a:t>
            </a:r>
            <a:endParaRPr lang="en-US" dirty="0"/>
          </a:p>
        </p:txBody>
      </p:sp>
    </p:spTree>
    <p:extLst>
      <p:ext uri="{BB962C8B-B14F-4D97-AF65-F5344CB8AC3E}">
        <p14:creationId xmlns:p14="http://schemas.microsoft.com/office/powerpoint/2010/main" val="1705353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819</Words>
  <Application>Microsoft Macintosh PowerPoint</Application>
  <PresentationFormat>Widescreen</PresentationFormat>
  <Paragraphs>92</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Mangal</vt:lpstr>
      <vt:lpstr>Arial</vt:lpstr>
      <vt:lpstr>Office Theme</vt:lpstr>
      <vt:lpstr>PowerPoint Presentation</vt:lpstr>
      <vt:lpstr>Presentation content</vt:lpstr>
      <vt:lpstr>Introduction</vt:lpstr>
      <vt:lpstr>Technical architecture design</vt:lpstr>
      <vt:lpstr>Batch processing (Kafka step)</vt:lpstr>
      <vt:lpstr>Batch processing (Flume)</vt:lpstr>
      <vt:lpstr>Batch processing (Kafka and Spark structured streaming integration)</vt:lpstr>
      <vt:lpstr>Data transfer between HDFS zones</vt:lpstr>
      <vt:lpstr>Regression model training and testing</vt:lpstr>
      <vt:lpstr>Model performance</vt:lpstr>
      <vt:lpstr>Model deployment to production</vt:lpstr>
      <vt:lpstr>Summary</vt:lpstr>
      <vt:lpstr>Next Steps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17</cp:revision>
  <dcterms:created xsi:type="dcterms:W3CDTF">2017-12-11T19:25:06Z</dcterms:created>
  <dcterms:modified xsi:type="dcterms:W3CDTF">2017-12-11T20:47:24Z</dcterms:modified>
</cp:coreProperties>
</file>